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76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Arial Black" panose="020B0A04020102020204" pitchFamily="34" charset="0"/>
      <p:bold r:id="rId10"/>
    </p:embeddedFont>
    <p:embeddedFont>
      <p:font typeface="Barlow Bold" panose="020B0604020202020204" charset="0"/>
      <p:bold r:id="rId11"/>
    </p:embeddedFont>
    <p:embeddedFont>
      <p:font typeface="Cascadia Code" panose="020B0609020000020004" pitchFamily="49" charset="0"/>
      <p:regular r:id="rId12"/>
      <p:bold r:id="rId13"/>
      <p:italic r:id="rId14"/>
      <p:boldItalic r:id="rId15"/>
    </p:embeddedFont>
    <p:embeddedFont>
      <p:font typeface="Corbel" panose="020B0503020204020204" pitchFamily="34" charset="0"/>
      <p:regular r:id="rId16"/>
      <p:bold r:id="rId17"/>
      <p:italic r:id="rId18"/>
      <p:boldItalic r:id="rId19"/>
    </p:embeddedFont>
    <p:embeddedFont>
      <p:font typeface="Eras Bold ITC" panose="020B0907030504020204" pitchFamily="34" charset="0"/>
      <p:regular r:id="rId20"/>
    </p:embeddedFont>
    <p:embeddedFont>
      <p:font typeface="Eras Demi ITC" panose="020B0805030504020804" pitchFamily="34" charset="0"/>
      <p:regular r:id="rId21"/>
    </p:embeddedFont>
    <p:embeddedFont>
      <p:font typeface="Montserrat" panose="00000500000000000000" pitchFamily="2" charset="0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1D44C6-5D55-44D0-A843-CCD40FCA6B54}" v="2" dt="2025-10-04T18:15:16.1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412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77368" y="292609"/>
            <a:ext cx="14069568" cy="7653527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1976" y="1058851"/>
            <a:ext cx="11960352" cy="3511296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64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1436" y="4643561"/>
            <a:ext cx="10521432" cy="1665798"/>
          </a:xfrm>
        </p:spPr>
        <p:txBody>
          <a:bodyPr>
            <a:normAutofit/>
          </a:bodyPr>
          <a:lstStyle>
            <a:lvl1pPr marL="0" indent="0" algn="ctr">
              <a:buNone/>
              <a:defRPr sz="2640">
                <a:solidFill>
                  <a:srgbClr val="FFFFFF"/>
                </a:solidFill>
              </a:defRPr>
            </a:lvl1pPr>
            <a:lvl2pPr marL="548640" indent="0" algn="ctr">
              <a:buNone/>
              <a:defRPr sz="2640"/>
            </a:lvl2pPr>
            <a:lvl3pPr marL="1097280" indent="0" algn="ctr">
              <a:buNone/>
              <a:defRPr sz="2640"/>
            </a:lvl3pPr>
            <a:lvl4pPr marL="1645920" indent="0" algn="ctr">
              <a:buNone/>
              <a:defRPr sz="2400"/>
            </a:lvl4pPr>
            <a:lvl5pPr marL="2194560" indent="0" algn="ctr">
              <a:buNone/>
              <a:defRPr sz="2400"/>
            </a:lvl5pPr>
            <a:lvl6pPr marL="2743200" indent="0" algn="ctr">
              <a:buNone/>
              <a:defRPr sz="2400"/>
            </a:lvl6pPr>
            <a:lvl7pPr marL="3291840" indent="0" algn="ctr">
              <a:buNone/>
              <a:defRPr sz="2400"/>
            </a:lvl7pPr>
            <a:lvl8pPr marL="3840480" indent="0" algn="ctr">
              <a:buNone/>
              <a:defRPr sz="2400"/>
            </a:lvl8pPr>
            <a:lvl9pPr marL="438912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74393" y="4480560"/>
            <a:ext cx="987552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36375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85207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914400"/>
            <a:ext cx="2788920" cy="64922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914400"/>
            <a:ext cx="8915400" cy="64922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7119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9788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28991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0236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33473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6068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6968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3584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8951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7709" y="1408290"/>
            <a:ext cx="11960352" cy="3511296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864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1914" y="4985424"/>
            <a:ext cx="10522915" cy="1636567"/>
          </a:xfrm>
        </p:spPr>
        <p:txBody>
          <a:bodyPr anchor="t">
            <a:normAutofit/>
          </a:bodyPr>
          <a:lstStyle>
            <a:lvl1pPr marL="0" indent="0" algn="ctr">
              <a:buNone/>
              <a:defRPr sz="2640">
                <a:solidFill>
                  <a:schemeClr val="accent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2377441" y="4824490"/>
            <a:ext cx="987552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472080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468879"/>
            <a:ext cx="5705856" cy="4828032"/>
          </a:xfrm>
        </p:spPr>
        <p:txBody>
          <a:bodyPr/>
          <a:lstStyle>
            <a:lvl1pPr>
              <a:defRPr sz="264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21134" y="2468880"/>
            <a:ext cx="5705856" cy="4828032"/>
          </a:xfrm>
        </p:spPr>
        <p:txBody>
          <a:bodyPr/>
          <a:lstStyle>
            <a:lvl1pPr>
              <a:defRPr sz="264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32623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401813"/>
            <a:ext cx="5705856" cy="93268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265780"/>
            <a:ext cx="5705856" cy="4059936"/>
          </a:xfrm>
        </p:spPr>
        <p:txBody>
          <a:bodyPr/>
          <a:lstStyle>
            <a:lvl1pPr>
              <a:defRPr sz="264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23008" y="2398838"/>
            <a:ext cx="5705856" cy="93268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23008" y="3263186"/>
            <a:ext cx="5705856" cy="4059936"/>
          </a:xfrm>
        </p:spPr>
        <p:txBody>
          <a:bodyPr/>
          <a:lstStyle>
            <a:lvl1pPr>
              <a:defRPr sz="264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2599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80751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64964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6736"/>
            <a:ext cx="4718304" cy="208483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2591" y="1316736"/>
            <a:ext cx="6254496" cy="5596128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0" y="3401568"/>
            <a:ext cx="4718304" cy="36210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20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4857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6736"/>
            <a:ext cx="4718304" cy="208483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95897" y="1283816"/>
            <a:ext cx="7318858" cy="576072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336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0" y="3401568"/>
            <a:ext cx="4718304" cy="34564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20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93341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77368" y="292609"/>
            <a:ext cx="14069568" cy="7653527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731520"/>
            <a:ext cx="11850624" cy="16276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1" y="2468880"/>
            <a:ext cx="11847445" cy="4846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595" y="7468594"/>
            <a:ext cx="2794889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38978" y="7468594"/>
            <a:ext cx="5661329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5437" y="7468594"/>
            <a:ext cx="20474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80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  <p:sldLayoutId id="2147483793" r:id="rId17"/>
    <p:sldLayoutId id="2147483794" r:id="rId18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19456" algn="l" defTabSz="1097280" rtl="0" eaLnBrk="1" latinLnBrk="0" hangingPunct="1">
        <a:lnSpc>
          <a:spcPct val="90000"/>
        </a:lnSpc>
        <a:spcBef>
          <a:spcPts val="1680"/>
        </a:spcBef>
        <a:buClr>
          <a:schemeClr val="accent1"/>
        </a:buClr>
        <a:buSzPct val="80000"/>
        <a:buFont typeface="Corbel" pitchFamily="34" charset="0"/>
        <a:buChar char="•"/>
        <a:defRPr sz="2640" kern="1200">
          <a:solidFill>
            <a:schemeClr val="accent1"/>
          </a:solidFill>
          <a:latin typeface="+mn-lt"/>
          <a:ea typeface="+mn-ea"/>
          <a:cs typeface="+mn-cs"/>
        </a:defRPr>
      </a:lvl1pPr>
      <a:lvl2pPr marL="548640" indent="-219456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SzPct val="80000"/>
        <a:buFont typeface="Corbel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877824" indent="-219456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SzPct val="80000"/>
        <a:buFont typeface="Corbel" pitchFamily="34" charset="0"/>
        <a:buChar char="•"/>
        <a:defRPr sz="216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207008" indent="-219456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SzPct val="80000"/>
        <a:buFont typeface="Corbel" pitchFamily="34" charset="0"/>
        <a:buChar char="•"/>
        <a:defRPr sz="192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536192" indent="-219456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SzPct val="80000"/>
        <a:buFont typeface="Corbel" pitchFamily="34" charset="0"/>
        <a:buChar char="•"/>
        <a:defRPr sz="192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920000" indent="-274320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SzPct val="80000"/>
        <a:buFont typeface="Corbel" pitchFamily="34" charset="0"/>
        <a:buChar char="•"/>
        <a:defRPr sz="1920" kern="1200">
          <a:solidFill>
            <a:schemeClr val="accent1"/>
          </a:solidFill>
          <a:latin typeface="+mn-lt"/>
          <a:ea typeface="+mn-ea"/>
          <a:cs typeface="+mn-cs"/>
        </a:defRPr>
      </a:lvl6pPr>
      <a:lvl7pPr marL="2280000" indent="-274320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SzPct val="80000"/>
        <a:buFont typeface="Corbel" pitchFamily="34" charset="0"/>
        <a:buChar char="•"/>
        <a:defRPr sz="192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640000" indent="-274320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SzPct val="80000"/>
        <a:buFont typeface="Corbel" pitchFamily="34" charset="0"/>
        <a:buChar char="•"/>
        <a:defRPr sz="192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000000" indent="-274320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SzPct val="80000"/>
        <a:buFont typeface="Corbel" pitchFamily="34" charset="0"/>
        <a:buChar char="•"/>
        <a:defRPr sz="192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250" y="704202"/>
            <a:ext cx="7627382" cy="2168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600"/>
              </a:lnSpc>
            </a:pPr>
            <a:r>
              <a:rPr lang="en-US" sz="445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🌍</a:t>
            </a: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</a:t>
            </a:r>
            <a:r>
              <a:rPr lang="en-US" sz="4450" b="1" dirty="0">
                <a:solidFill>
                  <a:srgbClr val="2E3C4E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Meteor</a:t>
            </a:r>
            <a:r>
              <a:rPr lang="en-US" sz="4800" b="1" dirty="0">
                <a:solidFill>
                  <a:srgbClr val="384653"/>
                </a:solidFill>
                <a:latin typeface="Montserrat" pitchFamily="34" charset="0"/>
                <a:ea typeface="Barlow Bold" pitchFamily="34" charset="-122"/>
                <a:cs typeface="Barlow Bold" pitchFamily="34" charset="-120"/>
              </a:rPr>
              <a:t> </a:t>
            </a:r>
            <a:r>
              <a:rPr lang="en-US" sz="4450" b="1" dirty="0">
                <a:solidFill>
                  <a:srgbClr val="2E3C4E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Impact Simulator – NASA Space Apps Challenge 2025</a:t>
            </a:r>
            <a:endParaRPr lang="en-US" sz="4450" b="1" dirty="0">
              <a:latin typeface="Eras Bold ITC" panose="020B0907030504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330357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2589C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Hackathon Theme:</a:t>
            </a: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4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Meteor Madness</a:t>
            </a:r>
            <a:endParaRPr lang="en-US" sz="2400" b="1" dirty="0"/>
          </a:p>
        </p:txBody>
      </p:sp>
      <p:sp>
        <p:nvSpPr>
          <p:cNvPr id="5" name="Text 2"/>
          <p:cNvSpPr/>
          <p:nvPr/>
        </p:nvSpPr>
        <p:spPr>
          <a:xfrm>
            <a:off x="758309" y="394144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2589C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Developed by:</a:t>
            </a: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Team </a:t>
            </a:r>
            <a:r>
              <a:rPr lang="en-US" sz="24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PLUTO</a:t>
            </a:r>
            <a:endParaRPr lang="en-US" sz="2400" b="1" dirty="0"/>
          </a:p>
        </p:txBody>
      </p:sp>
      <p:sp>
        <p:nvSpPr>
          <p:cNvPr id="6" name="Text 3"/>
          <p:cNvSpPr/>
          <p:nvPr/>
        </p:nvSpPr>
        <p:spPr>
          <a:xfrm>
            <a:off x="680250" y="4579311"/>
            <a:ext cx="7627382" cy="1223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“Simulating Meteor impacts on Earth using data-driven physics and real-time mapping visualization.”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6117" y="424549"/>
            <a:ext cx="7918847" cy="1174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☄️</a:t>
            </a:r>
            <a:r>
              <a:rPr lang="en-US" sz="3600" b="1" dirty="0">
                <a:solidFill>
                  <a:srgbClr val="2E3C4E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 Understanding the Danger of me Impacts</a:t>
            </a:r>
            <a:endParaRPr lang="en-US" sz="3600" dirty="0">
              <a:latin typeface="Eras Bold ITC" panose="020B0907030504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098977" y="1758554"/>
            <a:ext cx="7918847" cy="624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Earth faces constant risk from </a:t>
            </a: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Near-Earth Objects (NEOs)</a:t>
            </a:r>
            <a:r>
              <a:rPr lang="en-US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 Even small asteroids can cause regional devastation, yet interactive tools for real-time impact predictions are lacking.</a:t>
            </a:r>
            <a:endParaRPr lang="en-US" dirty="0"/>
          </a:p>
        </p:txBody>
      </p:sp>
      <p:sp>
        <p:nvSpPr>
          <p:cNvPr id="5" name="Shape 2"/>
          <p:cNvSpPr/>
          <p:nvPr/>
        </p:nvSpPr>
        <p:spPr>
          <a:xfrm>
            <a:off x="6098977" y="2812018"/>
            <a:ext cx="7918847" cy="1068586"/>
          </a:xfrm>
          <a:prstGeom prst="roundRect">
            <a:avLst>
              <a:gd name="adj" fmla="val 10269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117" y="2812018"/>
            <a:ext cx="91440" cy="106858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65438" y="3009900"/>
            <a:ext cx="3133171" cy="870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Constant Risk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365438" y="3402687"/>
            <a:ext cx="7454503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Near-Earth Objects pose a continuous threat to our planet.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098977" y="4055626"/>
            <a:ext cx="7918847" cy="1068586"/>
          </a:xfrm>
          <a:prstGeom prst="roundRect">
            <a:avLst>
              <a:gd name="adj" fmla="val 10269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117" y="4055626"/>
            <a:ext cx="91440" cy="106858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365438" y="4253508"/>
            <a:ext cx="2303145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Regional Devastation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6365438" y="4646295"/>
            <a:ext cx="7454503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Even smaller impacts can lead to widespread destruction.</a:t>
            </a:r>
            <a:endParaRPr lang="en-US" sz="1600" dirty="0"/>
          </a:p>
        </p:txBody>
      </p:sp>
      <p:sp>
        <p:nvSpPr>
          <p:cNvPr id="13" name="Shape 8"/>
          <p:cNvSpPr/>
          <p:nvPr/>
        </p:nvSpPr>
        <p:spPr>
          <a:xfrm>
            <a:off x="6098977" y="5299234"/>
            <a:ext cx="7918847" cy="1068586"/>
          </a:xfrm>
          <a:prstGeom prst="roundRect">
            <a:avLst>
              <a:gd name="adj" fmla="val 10269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117" y="5299234"/>
            <a:ext cx="91440" cy="106858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6365438" y="5497116"/>
            <a:ext cx="2303145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Interactive Gap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16" name="Text 10"/>
          <p:cNvSpPr/>
          <p:nvPr/>
        </p:nvSpPr>
        <p:spPr>
          <a:xfrm>
            <a:off x="6365438" y="5889903"/>
            <a:ext cx="7454503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need for dynamic tools to visualize impact predictions in real-time.</a:t>
            </a:r>
            <a:endParaRPr lang="en-US" sz="1600" dirty="0"/>
          </a:p>
        </p:txBody>
      </p:sp>
      <p:sp>
        <p:nvSpPr>
          <p:cNvPr id="17" name="Shape 11"/>
          <p:cNvSpPr/>
          <p:nvPr/>
        </p:nvSpPr>
        <p:spPr>
          <a:xfrm>
            <a:off x="6098977" y="6542842"/>
            <a:ext cx="7918847" cy="1068586"/>
          </a:xfrm>
          <a:prstGeom prst="roundRect">
            <a:avLst>
              <a:gd name="adj" fmla="val 10269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117" y="6542842"/>
            <a:ext cx="91440" cy="1068586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6365438" y="6740723"/>
            <a:ext cx="2303145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Challenge Inspired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20" name="Text 13"/>
          <p:cNvSpPr/>
          <p:nvPr/>
        </p:nvSpPr>
        <p:spPr>
          <a:xfrm>
            <a:off x="6365438" y="7133511"/>
            <a:ext cx="7454503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simulator analyzes energy, crater size, and global effects.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777" y="542330"/>
            <a:ext cx="7766447" cy="1325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🌎</a:t>
            </a:r>
            <a:r>
              <a:rPr lang="en-US" sz="4050" b="1" dirty="0">
                <a:solidFill>
                  <a:srgbClr val="2E3C4E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 What We’re Trying to Accomplish?</a:t>
            </a:r>
            <a:endParaRPr lang="en-US" sz="4050" dirty="0">
              <a:latin typeface="Eras Bold ITC" panose="020B0907030504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88777" y="2162651"/>
            <a:ext cx="7766447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goal is to create a web-based simulator for asteroid impacts, allowing users to input parameters and visualize the consequences.</a:t>
            </a:r>
            <a:endParaRPr lang="en-US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77" y="3013591"/>
            <a:ext cx="491966" cy="49196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26726" y="3130391"/>
            <a:ext cx="258960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Web-Based Simulator</a:t>
            </a:r>
            <a:endParaRPr lang="en-US" sz="2000" dirty="0">
              <a:latin typeface="Eras Demi ITC" panose="020B08050305040208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426726" y="3571994"/>
            <a:ext cx="7028498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Calculates and visualizes asteroid impacts online.</a:t>
            </a:r>
            <a:endParaRPr lang="en-US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777" y="4280416"/>
            <a:ext cx="491966" cy="49196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426726" y="4397216"/>
            <a:ext cx="258960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Input Parameters</a:t>
            </a:r>
            <a:endParaRPr lang="en-US" sz="2000" dirty="0">
              <a:latin typeface="Eras Demi ITC" panose="020B0805030504020804" pitchFamily="34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1426726" y="4838819"/>
            <a:ext cx="7028498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Diameter, velocity, and trajectory (latitude, longitude).</a:t>
            </a:r>
            <a:endParaRPr lang="en-US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777" y="5547241"/>
            <a:ext cx="491966" cy="49196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426726" y="5715595"/>
            <a:ext cx="258960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Display Results</a:t>
            </a:r>
            <a:endParaRPr lang="en-US" sz="2000" dirty="0">
              <a:latin typeface="Eras Demi ITC" panose="020B0805030504020804" pitchFamily="34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1426726" y="6105644"/>
            <a:ext cx="7028498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Crater size, seismic magnitude, and global heatmap of affected areas.</a:t>
            </a:r>
            <a:endParaRPr lang="en-US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777" y="6814066"/>
            <a:ext cx="491966" cy="49196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426726" y="6930866"/>
            <a:ext cx="258960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Educate Users</a:t>
            </a:r>
            <a:endParaRPr lang="en-US" sz="2000" dirty="0">
              <a:latin typeface="Eras Demi ITC" panose="020B0805030504020804" pitchFamily="34" charset="0"/>
            </a:endParaRPr>
          </a:p>
        </p:txBody>
      </p:sp>
      <p:sp>
        <p:nvSpPr>
          <p:cNvPr id="16" name="Text 9"/>
          <p:cNvSpPr/>
          <p:nvPr/>
        </p:nvSpPr>
        <p:spPr>
          <a:xfrm>
            <a:off x="1426726" y="7372469"/>
            <a:ext cx="7028498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 about real-world asteroid effects and risks.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60720" y="793943"/>
            <a:ext cx="7425928" cy="743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600"/>
              </a:lnSpc>
            </a:pPr>
            <a:r>
              <a:rPr lang="en-US" sz="4450" b="1" dirty="0">
                <a:solidFill>
                  <a:srgbClr val="000000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🧠</a:t>
            </a:r>
            <a:r>
              <a:rPr lang="en-US" sz="4450" b="1" dirty="0">
                <a:solidFill>
                  <a:srgbClr val="2E3C4E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 Meteor Impact Workflow</a:t>
            </a:r>
            <a:endParaRPr lang="en-US" sz="4450" dirty="0">
              <a:latin typeface="Eras Bold ITC" panose="020B0907030504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44709" y="1599236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system processes user input through a frontend, backend, and physics calculations, then visualizes the output on a map and charts.</a:t>
            </a:r>
            <a:endParaRPr lang="en-US" sz="20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2830949"/>
            <a:ext cx="7627382" cy="328910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57954" y="5529689"/>
            <a:ext cx="1821360" cy="227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Physics Calc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757954" y="4763681"/>
            <a:ext cx="1821360" cy="227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Backend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757954" y="4016855"/>
            <a:ext cx="1821360" cy="227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Frontend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6757954" y="3250847"/>
            <a:ext cx="1821360" cy="227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User Input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6244709" y="6363772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</a:t>
            </a:r>
            <a:r>
              <a:rPr lang="en-US" sz="2000" dirty="0">
                <a:solidFill>
                  <a:srgbClr val="2589C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frontend</a:t>
            </a: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collects asteroid data, which the </a:t>
            </a:r>
            <a:r>
              <a:rPr lang="en-US" sz="2000" dirty="0">
                <a:solidFill>
                  <a:srgbClr val="2589C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backend (Flask)</a:t>
            </a: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uses to compute impact energy, crater diameter, and seismic magnitude. Results are then visualized with Chart.js and Leaflet.js map.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30555"/>
            <a:ext cx="5701546" cy="743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💻</a:t>
            </a:r>
            <a:r>
              <a:rPr lang="en-US" sz="4450" b="1" dirty="0">
                <a:solidFill>
                  <a:srgbClr val="2E3C4E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 Tech Stack &amp; Tools</a:t>
            </a:r>
            <a:endParaRPr lang="en-US" sz="4450" dirty="0">
              <a:latin typeface="Eras Bold ITC" panose="020B0907030504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180701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simulator leverages a robust set of technologies for UI, visualization, and backend processing.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58309" y="2397442"/>
            <a:ext cx="13113782" cy="3745706"/>
          </a:xfrm>
          <a:prstGeom prst="roundRect">
            <a:avLst>
              <a:gd name="adj" fmla="val 867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765929" y="2405063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982742" y="2542580"/>
            <a:ext cx="28376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Frontend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4261128" y="2542580"/>
            <a:ext cx="47985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HTML, React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9500473" y="2542580"/>
            <a:ext cx="414742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UI and visualization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65929" y="3026807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982742" y="3164324"/>
            <a:ext cx="28376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Map Visualization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4261128" y="3164324"/>
            <a:ext cx="47985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Leaflet.js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9500473" y="3164324"/>
            <a:ext cx="414742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Global Earth map with impact zones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65929" y="3648551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982742" y="3786068"/>
            <a:ext cx="28376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Charts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4261128" y="3786068"/>
            <a:ext cx="47985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Chart.js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9500473" y="3786068"/>
            <a:ext cx="414742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Visualize energy and data outputs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765929" y="4270296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982742" y="4407813"/>
            <a:ext cx="28376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Backend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4261128" y="4407813"/>
            <a:ext cx="47985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</a:rPr>
              <a:t>Node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9500473" y="4407813"/>
            <a:ext cx="414742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Handles physics calculations and APIs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982742" y="5029557"/>
            <a:ext cx="28376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Flow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4261128" y="5029557"/>
            <a:ext cx="47985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REST API (JSON)</a:t>
            </a:r>
            <a:endParaRPr lang="en-US" sz="1700" dirty="0"/>
          </a:p>
        </p:txBody>
      </p:sp>
      <p:sp>
        <p:nvSpPr>
          <p:cNvPr id="24" name="Text 22"/>
          <p:cNvSpPr/>
          <p:nvPr/>
        </p:nvSpPr>
        <p:spPr>
          <a:xfrm>
            <a:off x="9500473" y="5029557"/>
            <a:ext cx="414742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Connects frontend &amp; backend</a:t>
            </a:r>
            <a:endParaRPr lang="en-US" sz="1700" dirty="0"/>
          </a:p>
        </p:txBody>
      </p:sp>
      <p:sp>
        <p:nvSpPr>
          <p:cNvPr id="25" name="Shape 23"/>
          <p:cNvSpPr/>
          <p:nvPr/>
        </p:nvSpPr>
        <p:spPr>
          <a:xfrm>
            <a:off x="765929" y="5513784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4"/>
          <p:cNvSpPr/>
          <p:nvPr/>
        </p:nvSpPr>
        <p:spPr>
          <a:xfrm>
            <a:off x="982742" y="5651302"/>
            <a:ext cx="28376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Hosting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4261128" y="5651302"/>
            <a:ext cx="47985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Render / Localhost</a:t>
            </a:r>
            <a:endParaRPr lang="en-US" sz="1700" dirty="0"/>
          </a:p>
        </p:txBody>
      </p:sp>
      <p:sp>
        <p:nvSpPr>
          <p:cNvPr id="28" name="Text 26"/>
          <p:cNvSpPr/>
          <p:nvPr/>
        </p:nvSpPr>
        <p:spPr>
          <a:xfrm>
            <a:off x="9500473" y="5651302"/>
            <a:ext cx="414742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Runs the web tool</a:t>
            </a:r>
            <a:endParaRPr lang="en-US" sz="1700" dirty="0"/>
          </a:p>
        </p:txBody>
      </p:sp>
      <p:pic>
        <p:nvPicPr>
          <p:cNvPr id="2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911" y="6526649"/>
            <a:ext cx="1383863" cy="866537"/>
          </a:xfrm>
          <a:prstGeom prst="rect">
            <a:avLst/>
          </a:prstGeom>
        </p:spPr>
      </p:pic>
      <p:pic>
        <p:nvPicPr>
          <p:cNvPr id="3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9010" y="6526649"/>
            <a:ext cx="1383863" cy="866537"/>
          </a:xfrm>
          <a:prstGeom prst="rect">
            <a:avLst/>
          </a:prstGeom>
        </p:spPr>
      </p:pic>
      <p:pic>
        <p:nvPicPr>
          <p:cNvPr id="3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6109" y="6526649"/>
            <a:ext cx="1383863" cy="866537"/>
          </a:xfrm>
          <a:prstGeom prst="rect">
            <a:avLst/>
          </a:prstGeom>
        </p:spPr>
      </p:pic>
      <p:pic>
        <p:nvPicPr>
          <p:cNvPr id="3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3209" y="6526649"/>
            <a:ext cx="1383863" cy="866537"/>
          </a:xfrm>
          <a:prstGeom prst="rect">
            <a:avLst/>
          </a:prstGeom>
        </p:spPr>
      </p:pic>
      <p:pic>
        <p:nvPicPr>
          <p:cNvPr id="3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80308" y="6526649"/>
            <a:ext cx="1383863" cy="866537"/>
          </a:xfrm>
          <a:prstGeom prst="rect">
            <a:avLst/>
          </a:prstGeom>
        </p:spPr>
      </p:pic>
      <p:pic>
        <p:nvPicPr>
          <p:cNvPr id="3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37408" y="6526649"/>
            <a:ext cx="1383863" cy="866537"/>
          </a:xfrm>
          <a:prstGeom prst="rect">
            <a:avLst/>
          </a:prstGeom>
        </p:spPr>
      </p:pic>
      <p:pic>
        <p:nvPicPr>
          <p:cNvPr id="35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94507" y="6526649"/>
            <a:ext cx="1383863" cy="8665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609" y="571500"/>
            <a:ext cx="5914906" cy="707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🔬</a:t>
            </a:r>
            <a:r>
              <a:rPr lang="en-US" sz="4250" b="1" dirty="0">
                <a:solidFill>
                  <a:srgbClr val="2E3C4E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 Physics &amp; Math Model</a:t>
            </a:r>
            <a:endParaRPr lang="en-US" sz="4250" dirty="0">
              <a:latin typeface="Eras Bold ITC" panose="020B0907030504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06609" y="1587579"/>
            <a:ext cx="7703582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simulator uses simplified models based on NASA/USGS impact studies to dynamically visualize real-world impact zones.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6206609" y="2877741"/>
            <a:ext cx="3543121" cy="2731770"/>
          </a:xfrm>
          <a:prstGeom prst="roundRect">
            <a:avLst>
              <a:gd name="adj" fmla="val 38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6609" y="2763441"/>
            <a:ext cx="3748921" cy="914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78169" y="2609136"/>
            <a:ext cx="246936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Arial Black" panose="020B0A04020102020204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473232" y="3231404"/>
            <a:ext cx="3009874" cy="575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Impact Energy</a:t>
            </a:r>
            <a:endParaRPr lang="en-US" sz="2800" dirty="0">
              <a:latin typeface="Eras Demi ITC" panose="020B0805030504020804" pitchFamily="34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6435209" y="3899535"/>
            <a:ext cx="3291721" cy="562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8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6908" y="3659387"/>
            <a:ext cx="4815959" cy="82272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435209" y="4722257"/>
            <a:ext cx="3291721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Calculated from mass and velocity.</a:t>
            </a:r>
            <a:endParaRPr lang="en-US" sz="2000" dirty="0"/>
          </a:p>
        </p:txBody>
      </p:sp>
      <p:sp>
        <p:nvSpPr>
          <p:cNvPr id="13" name="Shape 7"/>
          <p:cNvSpPr/>
          <p:nvPr/>
        </p:nvSpPr>
        <p:spPr>
          <a:xfrm>
            <a:off x="10069482" y="2751892"/>
            <a:ext cx="3748921" cy="2823210"/>
          </a:xfrm>
          <a:prstGeom prst="roundRect">
            <a:avLst>
              <a:gd name="adj" fmla="val 38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1270" y="2763441"/>
            <a:ext cx="3748921" cy="91440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1912144" y="2631996"/>
            <a:ext cx="246936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17" name="Text 9"/>
          <p:cNvSpPr/>
          <p:nvPr/>
        </p:nvSpPr>
        <p:spPr>
          <a:xfrm>
            <a:off x="10389870" y="3300770"/>
            <a:ext cx="2707838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Crater Size</a:t>
            </a:r>
            <a:endParaRPr lang="en-US" sz="2800" dirty="0">
              <a:latin typeface="Eras Demi ITC" panose="020B0805030504020804" pitchFamily="34" charset="0"/>
            </a:endParaRPr>
          </a:p>
        </p:txBody>
      </p:sp>
      <p:sp>
        <p:nvSpPr>
          <p:cNvPr id="18" name="Text 10"/>
          <p:cNvSpPr/>
          <p:nvPr/>
        </p:nvSpPr>
        <p:spPr>
          <a:xfrm>
            <a:off x="10389870" y="3762613"/>
            <a:ext cx="3291721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Based on established impact energy scaling laws.</a:t>
            </a:r>
            <a:endParaRPr lang="en-US" sz="2000" dirty="0"/>
          </a:p>
        </p:txBody>
      </p:sp>
      <p:sp>
        <p:nvSpPr>
          <p:cNvPr id="19" name="Shape 11"/>
          <p:cNvSpPr/>
          <p:nvPr/>
        </p:nvSpPr>
        <p:spPr>
          <a:xfrm>
            <a:off x="6206609" y="6123861"/>
            <a:ext cx="7703582" cy="1534239"/>
          </a:xfrm>
          <a:prstGeom prst="roundRect">
            <a:avLst>
              <a:gd name="adj" fmla="val 7152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0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6609" y="6101001"/>
            <a:ext cx="7703582" cy="91440"/>
          </a:xfrm>
          <a:prstGeom prst="rect">
            <a:avLst/>
          </a:prstGeom>
        </p:spPr>
      </p:pic>
      <p:sp>
        <p:nvSpPr>
          <p:cNvPr id="22" name="Text 12"/>
          <p:cNvSpPr/>
          <p:nvPr/>
        </p:nvSpPr>
        <p:spPr>
          <a:xfrm>
            <a:off x="9934873" y="5926456"/>
            <a:ext cx="246936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400" dirty="0">
              <a:latin typeface="Eras Demi ITC" panose="020B0805030504020804" pitchFamily="34" charset="0"/>
            </a:endParaRPr>
          </a:p>
        </p:txBody>
      </p:sp>
      <p:sp>
        <p:nvSpPr>
          <p:cNvPr id="23" name="Text 13"/>
          <p:cNvSpPr/>
          <p:nvPr/>
        </p:nvSpPr>
        <p:spPr>
          <a:xfrm>
            <a:off x="6435209" y="6329244"/>
            <a:ext cx="2707838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dirty="0">
                <a:solidFill>
                  <a:srgbClr val="384653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Seismic Magnitude</a:t>
            </a:r>
            <a:endParaRPr lang="en-US" sz="2800" dirty="0">
              <a:latin typeface="Eras Demi ITC" panose="020B0805030504020804" pitchFamily="34" charset="0"/>
            </a:endParaRPr>
          </a:p>
        </p:txBody>
      </p:sp>
      <p:sp>
        <p:nvSpPr>
          <p:cNvPr id="24" name="Text 14"/>
          <p:cNvSpPr/>
          <p:nvPr/>
        </p:nvSpPr>
        <p:spPr>
          <a:xfrm>
            <a:off x="6435209" y="6767395"/>
            <a:ext cx="7246382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l-GR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</a:t>
            </a:r>
            <a:r>
              <a:rPr lang="en-IN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l-GR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IN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0.67 L</a:t>
            </a:r>
            <a:r>
              <a:rPr lang="el-GR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og10​</a:t>
            </a:r>
            <a:r>
              <a:rPr lang="en-IN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l-GR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(η×</a:t>
            </a:r>
            <a:r>
              <a:rPr lang="en-IN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2/3*</a:t>
            </a:r>
            <a:r>
              <a:rPr lang="el-GR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​πr3</a:t>
            </a:r>
            <a:r>
              <a:rPr lang="en-IN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*</a:t>
            </a:r>
            <a:r>
              <a:rPr lang="el-GR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ρv2)−5.87</a:t>
            </a:r>
            <a:endParaRPr lang="en-US" sz="2000" dirty="0">
              <a:solidFill>
                <a:srgbClr val="384653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Derived from empirical relations of energy release.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435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437930"/>
            <a:ext cx="6561058" cy="743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🚀</a:t>
            </a:r>
            <a:r>
              <a:rPr lang="en-US" sz="4450" b="1" dirty="0">
                <a:solidFill>
                  <a:srgbClr val="2E3C4E"/>
                </a:solidFill>
                <a:latin typeface="Eras Bold ITC" panose="020B0907030504020204" pitchFamily="34" charset="0"/>
                <a:ea typeface="Barlow Bold" pitchFamily="34" charset="-122"/>
                <a:cs typeface="Barlow Bold" pitchFamily="34" charset="-120"/>
              </a:rPr>
              <a:t> Impact &amp; Future Vision</a:t>
            </a:r>
            <a:endParaRPr lang="en-US" sz="4450" dirty="0">
              <a:latin typeface="Eras Bold ITC" panose="020B0907030504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4506039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have successfully created an interactive simulation tool, and our future aims to enhance its capabilities and data integration.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8309" y="565975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Achieved</a:t>
            </a:r>
            <a:endParaRPr lang="en-US" sz="2200" dirty="0">
              <a:latin typeface="Eras Demi ITC" panose="020B08050305040208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8309" y="6232565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asteroid impact simulation tool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58309" y="665499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map visualization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58309" y="707743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Supports educational &amp; scientific outreach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87139" y="565975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Eras Demi ITC" panose="020B0805030504020804" pitchFamily="34" charset="0"/>
                <a:ea typeface="Barlow Bold" pitchFamily="34" charset="-122"/>
                <a:cs typeface="Barlow Bold" pitchFamily="34" charset="-120"/>
              </a:rPr>
              <a:t>Future Goals</a:t>
            </a:r>
            <a:endParaRPr lang="en-US" sz="2200" dirty="0">
              <a:latin typeface="Eras Demi ITC" panose="020B08050305040208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87139" y="6232565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asteroid database from NASA’s API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587139" y="665499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orbit simulation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579519" y="707743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 atmospheric breakup and tsunami impact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473</TotalTime>
  <Words>482</Words>
  <Application>Microsoft Office PowerPoint</Application>
  <PresentationFormat>Custom</PresentationFormat>
  <Paragraphs>80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 Black</vt:lpstr>
      <vt:lpstr>Cascadia Code</vt:lpstr>
      <vt:lpstr>Eras Bold ITC</vt:lpstr>
      <vt:lpstr>Corbel</vt:lpstr>
      <vt:lpstr>Eras Demi ITC</vt:lpstr>
      <vt:lpstr>Barlow Bold</vt:lpstr>
      <vt:lpstr>Montserrat</vt:lpstr>
      <vt:lpstr>Basis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Asus</dc:creator>
  <cp:lastModifiedBy>Neil Vyas</cp:lastModifiedBy>
  <cp:revision>6</cp:revision>
  <dcterms:created xsi:type="dcterms:W3CDTF">2025-10-04T17:56:05Z</dcterms:created>
  <dcterms:modified xsi:type="dcterms:W3CDTF">2025-10-05T10:37:01Z</dcterms:modified>
</cp:coreProperties>
</file>